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2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开发，敏捷要求拥抱变化；</a:t>
            </a:r>
          </a:p>
          <a:p>
            <a:pPr/>
            <a:r>
              <a:t>运维，稳定压倒一切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标题文本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标题文本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1016000" indent="-1016000">
              <a:buSzPct val="80000"/>
              <a:buBlip>
                <a:blip r:embed="rId2"/>
              </a:buBlip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1206500" indent="-762000">
              <a:buSzPct val="80000"/>
              <a:buBlip>
                <a:blip r:embed="rId3"/>
              </a:buBlip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b="0" sz="22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tif"/><Relationship Id="rId5" Type="http://schemas.openxmlformats.org/officeDocument/2006/relationships/image" Target="../media/image7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hyperlink" Target="https://mirrors.ustc.edu.cn/docker-ce/linux/ubuntu" TargetMode="Externa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tif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hyperlink" Target="https://segmentfault.com/a/1190000016447161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://www.runoob.com/docker/docker-tutorial.html" TargetMode="External"/><Relationship Id="rId6" Type="http://schemas.openxmlformats.org/officeDocument/2006/relationships/hyperlink" Target="https://cloud.tencent.com/developer/article/1197571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ux 运维基础"/>
          <p:cNvSpPr txBox="1"/>
          <p:nvPr>
            <p:ph type="ctrTitle"/>
          </p:nvPr>
        </p:nvSpPr>
        <p:spPr>
          <a:xfrm>
            <a:off x="5305344" y="5287883"/>
            <a:ext cx="14716126" cy="2287211"/>
          </a:xfrm>
          <a:prstGeom prst="rect">
            <a:avLst/>
          </a:prstGeom>
        </p:spPr>
        <p:txBody>
          <a:bodyPr/>
          <a:lstStyle/>
          <a:p>
            <a:pPr/>
            <a:r>
              <a:t>Linux 运维基础</a:t>
            </a:r>
          </a:p>
        </p:txBody>
      </p:sp>
      <p:sp>
        <p:nvSpPr>
          <p:cNvPr id="120" name="刘贵学"/>
          <p:cNvSpPr txBox="1"/>
          <p:nvPr>
            <p:ph type="subTitle" sz="quarter" idx="1"/>
          </p:nvPr>
        </p:nvSpPr>
        <p:spPr>
          <a:xfrm>
            <a:off x="10578220" y="9201385"/>
            <a:ext cx="4170373" cy="1150726"/>
          </a:xfrm>
          <a:prstGeom prst="rect">
            <a:avLst/>
          </a:prstGeom>
        </p:spPr>
        <p:txBody>
          <a:bodyPr/>
          <a:lstStyle/>
          <a:p>
            <a:pPr/>
            <a:r>
              <a:t>刘贵学</a:t>
            </a:r>
          </a:p>
        </p:txBody>
      </p:sp>
      <p:sp>
        <p:nvSpPr>
          <p:cNvPr id="121" name="《Linux从零入门实战》 L8"/>
          <p:cNvSpPr txBox="1"/>
          <p:nvPr/>
        </p:nvSpPr>
        <p:spPr>
          <a:xfrm>
            <a:off x="796419" y="2128532"/>
            <a:ext cx="10747178" cy="131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7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《Linux从零入门实战》 L8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运维工程师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运维工程师分类</a:t>
            </a:r>
          </a:p>
        </p:txBody>
      </p:sp>
      <p:sp>
        <p:nvSpPr>
          <p:cNvPr id="154" name="网络运维工程师：负责机房布线和网络设备管理，网络维护等…"/>
          <p:cNvSpPr txBox="1"/>
          <p:nvPr>
            <p:ph type="body" idx="1"/>
          </p:nvPr>
        </p:nvSpPr>
        <p:spPr>
          <a:xfrm>
            <a:off x="4387453" y="3643312"/>
            <a:ext cx="17943535" cy="9372425"/>
          </a:xfrm>
          <a:prstGeom prst="rect">
            <a:avLst/>
          </a:prstGeom>
        </p:spPr>
        <p:txBody>
          <a:bodyPr/>
          <a:lstStyle/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网络运维工程师：负责机房布线和网络设备管理，网络维护等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实施工程师：由乙方派到甲方做实施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桌面运维工程师：维护笔记本电脑、邮箱等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系统运维工程师：主要负责操作系统、数据库、中间件、虚拟化等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数据库运维工程师：负责数据库运维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运维开发工程师：负责DevOps的运维开发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应用运维工程师：负责应用运维，配置，业务逻辑，问题排查等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产品层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产品层面</a:t>
            </a:r>
          </a:p>
        </p:txBody>
      </p:sp>
      <p:sp>
        <p:nvSpPr>
          <p:cNvPr id="157" name="发布前"/>
          <p:cNvSpPr/>
          <p:nvPr/>
        </p:nvSpPr>
        <p:spPr>
          <a:xfrm>
            <a:off x="2132349" y="4343291"/>
            <a:ext cx="4082221" cy="2316935"/>
          </a:xfrm>
          <a:prstGeom prst="ellipse">
            <a:avLst/>
          </a:pr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发布前</a:t>
            </a:r>
          </a:p>
        </p:txBody>
      </p:sp>
      <p:sp>
        <p:nvSpPr>
          <p:cNvPr id="158" name="参与并审核架构设计…"/>
          <p:cNvSpPr/>
          <p:nvPr/>
        </p:nvSpPr>
        <p:spPr>
          <a:xfrm>
            <a:off x="1243586" y="7192522"/>
            <a:ext cx="5859746" cy="3036095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参与并审核架构设计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考虑合理性和可运维性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确保能高效稳定的运行</a:t>
            </a:r>
          </a:p>
        </p:txBody>
      </p:sp>
      <p:sp>
        <p:nvSpPr>
          <p:cNvPr id="159" name="发布时"/>
          <p:cNvSpPr/>
          <p:nvPr/>
        </p:nvSpPr>
        <p:spPr>
          <a:xfrm>
            <a:off x="10274218" y="4343291"/>
            <a:ext cx="4082222" cy="231693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发布时</a:t>
            </a:r>
          </a:p>
        </p:txBody>
      </p:sp>
      <p:sp>
        <p:nvSpPr>
          <p:cNvPr id="160" name="自动化部署…"/>
          <p:cNvSpPr/>
          <p:nvPr/>
        </p:nvSpPr>
        <p:spPr>
          <a:xfrm>
            <a:off x="9385456" y="7192522"/>
            <a:ext cx="5859746" cy="3036095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自动化部署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高效的发布上线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可以快速稳定迭代</a:t>
            </a:r>
          </a:p>
        </p:txBody>
      </p:sp>
      <p:sp>
        <p:nvSpPr>
          <p:cNvPr id="161" name="发布后"/>
          <p:cNvSpPr/>
          <p:nvPr/>
        </p:nvSpPr>
        <p:spPr>
          <a:xfrm>
            <a:off x="17703650" y="4581932"/>
            <a:ext cx="4082221" cy="2316936"/>
          </a:xfrm>
          <a:prstGeom prst="ellipse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b="0" sz="5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发布后</a:t>
            </a:r>
          </a:p>
        </p:txBody>
      </p:sp>
      <p:sp>
        <p:nvSpPr>
          <p:cNvPr id="162" name="保障7x24稳定运行…"/>
          <p:cNvSpPr/>
          <p:nvPr/>
        </p:nvSpPr>
        <p:spPr>
          <a:xfrm>
            <a:off x="16814888" y="7192522"/>
            <a:ext cx="5859745" cy="3036095"/>
          </a:xfrm>
          <a:prstGeom prst="rect">
            <a:avLst/>
          </a:pr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保障7x24稳定运行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快速定位解决问题</a:t>
            </a:r>
          </a:p>
          <a:p>
            <a:pPr marL="555625" indent="-555625" algn="l">
              <a:buSzPct val="50000"/>
              <a:buBlip>
                <a:blip r:embed="rId2"/>
              </a:buBlip>
              <a:defRPr b="0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不断更新，持续优化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v 与 Ops混乱之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 与 Ops混乱之墙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7557" y="4438300"/>
            <a:ext cx="16865159" cy="8156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运维趋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运维趋势</a:t>
            </a:r>
          </a:p>
        </p:txBody>
      </p:sp>
      <p:sp>
        <p:nvSpPr>
          <p:cNvPr id="170" name="自动化运维…"/>
          <p:cNvSpPr txBox="1"/>
          <p:nvPr>
            <p:ph type="body" idx="1"/>
          </p:nvPr>
        </p:nvSpPr>
        <p:spPr>
          <a:xfrm>
            <a:off x="4387453" y="3643312"/>
            <a:ext cx="15609094" cy="915796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自动化运维</a:t>
            </a:r>
          </a:p>
          <a:p>
            <a:pPr lvl="1">
              <a:buBlip>
                <a:blip r:embed="rId3"/>
              </a:buBlip>
            </a:pPr>
            <a:r>
              <a:t> Shell，PHP，Python，JS 等</a:t>
            </a:r>
          </a:p>
          <a:p>
            <a:pPr>
              <a:buBlip>
                <a:blip r:embed="rId2"/>
              </a:buBlip>
            </a:pPr>
            <a:r>
              <a:t>DevOps</a:t>
            </a:r>
          </a:p>
          <a:p>
            <a:pPr lvl="1">
              <a:buBlip>
                <a:blip r:embed="rId3"/>
              </a:buBlip>
            </a:pPr>
            <a:r>
              <a:t>Docker，K8s， 微服务架构</a:t>
            </a:r>
          </a:p>
          <a:p>
            <a:pPr>
              <a:buBlip>
                <a:blip r:embed="rId2"/>
              </a:buBlip>
            </a:pPr>
            <a:r>
              <a:t>云服务技术</a:t>
            </a:r>
          </a:p>
          <a:p>
            <a:pPr lvl="1">
              <a:buBlip>
                <a:blip r:embed="rId3"/>
              </a:buBlip>
            </a:pPr>
            <a:r>
              <a:t>虚拟化、AWS、阿里云 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ux 运维命令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lnSpc>
                <a:spcPct val="120000"/>
              </a:lnSpc>
            </a:lvl1pPr>
          </a:lstStyle>
          <a:p>
            <a:pPr/>
            <a:r>
              <a:t>Linux 运维命令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运维监控命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运维监控命令</a:t>
            </a:r>
          </a:p>
        </p:txBody>
      </p:sp>
      <p:sp>
        <p:nvSpPr>
          <p:cNvPr id="175" name="iostat…"/>
          <p:cNvSpPr txBox="1"/>
          <p:nvPr>
            <p:ph type="body" sz="half" idx="1"/>
          </p:nvPr>
        </p:nvSpPr>
        <p:spPr>
          <a:xfrm>
            <a:off x="4387453" y="3643312"/>
            <a:ext cx="15609094" cy="786785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iostat  </a:t>
            </a:r>
          </a:p>
          <a:p>
            <a:pPr>
              <a:buBlip>
                <a:blip r:embed="rId2"/>
              </a:buBlip>
            </a:pPr>
            <a:r>
              <a:t>free</a:t>
            </a:r>
          </a:p>
          <a:p>
            <a:pPr>
              <a:buBlip>
                <a:blip r:embed="rId2"/>
              </a:buBlip>
            </a:pPr>
            <a:r>
              <a:t>top</a:t>
            </a:r>
          </a:p>
          <a:p>
            <a:pPr>
              <a:buBlip>
                <a:blip r:embed="rId2"/>
              </a:buBlip>
            </a:pPr>
            <a:r>
              <a:t>dstat</a:t>
            </a:r>
          </a:p>
          <a:p>
            <a:pPr>
              <a:buBlip>
                <a:blip r:embed="rId2"/>
              </a:buBlip>
            </a:pPr>
            <a:r>
              <a:t>iotop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os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iostat</a:t>
            </a:r>
          </a:p>
        </p:txBody>
      </p:sp>
      <p:sp>
        <p:nvSpPr>
          <p:cNvPr id="178" name="安装…"/>
          <p:cNvSpPr txBox="1"/>
          <p:nvPr>
            <p:ph type="body" idx="1"/>
          </p:nvPr>
        </p:nvSpPr>
        <p:spPr>
          <a:xfrm>
            <a:off x="4387453" y="3643312"/>
            <a:ext cx="15609094" cy="95938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安装 </a:t>
            </a:r>
          </a:p>
          <a:p>
            <a:pPr>
              <a:buBlip>
                <a:blip r:embed="rId2"/>
              </a:buBlip>
            </a:pPr>
            <a:r>
              <a:t>iostat 输出CPU和磁盘I/O相关的统计信息</a:t>
            </a:r>
          </a:p>
          <a:p>
            <a:pPr lvl="1">
              <a:buBlip>
                <a:blip r:embed="rId3"/>
              </a:buBlip>
            </a:pPr>
            <a:r>
              <a:t>kB_read/s, 每秒从驱动器读入的数据量</a:t>
            </a:r>
          </a:p>
          <a:p>
            <a:pPr lvl="1">
              <a:buBlip>
                <a:blip r:embed="rId3"/>
              </a:buBlip>
            </a:pPr>
            <a:r>
              <a:t>kB_wrtn/s, 每秒向驱动器写入的数据量</a:t>
            </a:r>
          </a:p>
          <a:p>
            <a:pPr lvl="1">
              <a:buBlip>
                <a:blip r:embed="rId3"/>
              </a:buBlip>
            </a:pPr>
            <a:r>
              <a:t>kB_read, 读入的数据总量</a:t>
            </a:r>
          </a:p>
          <a:p>
            <a:pPr lvl="1">
              <a:buBlip>
                <a:blip r:embed="rId3"/>
              </a:buBlip>
            </a:pPr>
            <a:r>
              <a:t>kB_wrtn, 写入的数据总量</a:t>
            </a:r>
          </a:p>
        </p:txBody>
      </p:sp>
      <p:sp>
        <p:nvSpPr>
          <p:cNvPr id="179" name="sudo apt install sysstat"/>
          <p:cNvSpPr txBox="1"/>
          <p:nvPr/>
        </p:nvSpPr>
        <p:spPr>
          <a:xfrm>
            <a:off x="7249786" y="4205548"/>
            <a:ext cx="8677963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apt install sysstat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</a:t>
            </a:r>
          </a:p>
        </p:txBody>
      </p:sp>
      <p:sp>
        <p:nvSpPr>
          <p:cNvPr id="182" name="查看内存使用情况…"/>
          <p:cNvSpPr txBox="1"/>
          <p:nvPr>
            <p:ph type="body" sz="half" idx="1"/>
          </p:nvPr>
        </p:nvSpPr>
        <p:spPr>
          <a:xfrm>
            <a:off x="4387453" y="3643312"/>
            <a:ext cx="8240344" cy="8840392"/>
          </a:xfrm>
          <a:prstGeom prst="rect">
            <a:avLst/>
          </a:prstGeom>
        </p:spPr>
        <p:txBody>
          <a:bodyPr/>
          <a:lstStyle/>
          <a:p>
            <a:pPr marL="914400" indent="-914400" defTabSz="739378">
              <a:spcBef>
                <a:spcPts val="5300"/>
              </a:spcBef>
              <a:buBlip>
                <a:blip r:embed="rId2"/>
              </a:buBlip>
              <a:defRPr sz="3959"/>
            </a:pPr>
            <a:r>
              <a:t>查看内存使用情况</a:t>
            </a:r>
          </a:p>
          <a:p>
            <a:pPr marL="914400" indent="-914400" defTabSz="739378">
              <a:spcBef>
                <a:spcPts val="5300"/>
              </a:spcBef>
              <a:buBlip>
                <a:blip r:embed="rId2"/>
              </a:buBlip>
              <a:defRPr sz="3959"/>
            </a:pPr>
            <a:r>
              <a:t>字段</a:t>
            </a:r>
          </a:p>
          <a:p>
            <a:pPr lvl="1" marL="1085850" indent="-685800" defTabSz="739378">
              <a:spcBef>
                <a:spcPts val="5300"/>
              </a:spcBef>
              <a:buBlip>
                <a:blip r:embed="rId3"/>
              </a:buBlip>
              <a:defRPr sz="3959"/>
            </a:pPr>
            <a:r>
              <a:t>total 内存总数</a:t>
            </a:r>
          </a:p>
          <a:p>
            <a:pPr lvl="1" marL="1085850" indent="-685800" defTabSz="739378">
              <a:spcBef>
                <a:spcPts val="5300"/>
              </a:spcBef>
              <a:buBlip>
                <a:blip r:embed="rId3"/>
              </a:buBlip>
              <a:defRPr sz="3959"/>
            </a:pPr>
            <a:r>
              <a:t>used 已经使用的内存数</a:t>
            </a:r>
          </a:p>
          <a:p>
            <a:pPr lvl="1" marL="1085850" indent="-685800" defTabSz="739378">
              <a:spcBef>
                <a:spcPts val="5300"/>
              </a:spcBef>
              <a:buBlip>
                <a:blip r:embed="rId3"/>
              </a:buBlip>
              <a:defRPr sz="3959"/>
            </a:pPr>
            <a:r>
              <a:t>free 空闲的内存数</a:t>
            </a:r>
          </a:p>
          <a:p>
            <a:pPr lvl="1" marL="1085850" indent="-685800" defTabSz="739378">
              <a:spcBef>
                <a:spcPts val="5300"/>
              </a:spcBef>
              <a:buBlip>
                <a:blip r:embed="rId3"/>
              </a:buBlip>
              <a:defRPr sz="3959"/>
            </a:pPr>
            <a:r>
              <a:t>shared 当前已经废弃不用</a:t>
            </a:r>
          </a:p>
          <a:p>
            <a:pPr lvl="1" marL="1085850" indent="-685800" defTabSz="739378">
              <a:spcBef>
                <a:spcPts val="5300"/>
              </a:spcBef>
              <a:buBlip>
                <a:blip r:embed="rId3"/>
              </a:buBlip>
              <a:defRPr sz="3959"/>
            </a:pPr>
            <a:r>
              <a:t>buff / cache 缓存内存数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top</a:t>
            </a:r>
          </a:p>
        </p:txBody>
      </p:sp>
      <p:sp>
        <p:nvSpPr>
          <p:cNvPr id="185" name="PID 进程id…"/>
          <p:cNvSpPr txBox="1"/>
          <p:nvPr/>
        </p:nvSpPr>
        <p:spPr>
          <a:xfrm>
            <a:off x="9698452" y="3561026"/>
            <a:ext cx="13388130" cy="9622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PID 进程id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USER 进程所有者的用户名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PR 优先级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NI nice值，负值表示高优先级，正值表示低优先级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VIRT 进程使用的虚拟内存总量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RES 进程使用的、未被换出的物理内存大小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SHR 共享内存大小</a:t>
            </a:r>
          </a:p>
          <a:p>
            <a:pPr marL="853439" indent="-853439" algn="l" defTabSz="690086">
              <a:spcBef>
                <a:spcPts val="4900"/>
              </a:spcBef>
              <a:buSzPct val="80000"/>
              <a:buBlip>
                <a:blip r:embed="rId2"/>
              </a:buBlip>
              <a:defRPr b="0" sz="3696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 进程状态</a:t>
            </a:r>
          </a:p>
        </p:txBody>
      </p:sp>
      <p:sp>
        <p:nvSpPr>
          <p:cNvPr id="186" name="进程使用和监控"/>
          <p:cNvSpPr txBox="1"/>
          <p:nvPr/>
        </p:nvSpPr>
        <p:spPr>
          <a:xfrm>
            <a:off x="3555712" y="6367462"/>
            <a:ext cx="4600576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0" sz="5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进程使用和监控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s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dstat</a:t>
            </a:r>
          </a:p>
        </p:txBody>
      </p:sp>
      <p:sp>
        <p:nvSpPr>
          <p:cNvPr id="189" name="可以实时的监控cpu、磁盘、网络、IO、内存等使用情况"/>
          <p:cNvSpPr txBox="1"/>
          <p:nvPr>
            <p:ph type="body" sz="quarter" idx="1"/>
          </p:nvPr>
        </p:nvSpPr>
        <p:spPr>
          <a:xfrm>
            <a:off x="4387453" y="3643312"/>
            <a:ext cx="15609094" cy="2259142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可以实时的监控cpu、磁盘、网络、IO、内存等使用情况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5257" y="5589499"/>
            <a:ext cx="19793030" cy="7390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课程目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课程目标</a:t>
            </a:r>
          </a:p>
        </p:txBody>
      </p:sp>
      <p:sp>
        <p:nvSpPr>
          <p:cNvPr id="124" name="了解 Linux 的基础运维命令…"/>
          <p:cNvSpPr txBox="1"/>
          <p:nvPr>
            <p:ph type="body" sz="half" idx="1"/>
          </p:nvPr>
        </p:nvSpPr>
        <p:spPr>
          <a:xfrm>
            <a:off x="4387453" y="3643312"/>
            <a:ext cx="15609094" cy="769600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了解 Linux 的基础运维命令</a:t>
            </a:r>
          </a:p>
          <a:p>
            <a:pPr>
              <a:buBlip>
                <a:blip r:embed="rId2"/>
              </a:buBlip>
            </a:pPr>
            <a:r>
              <a:t>Docker的使用简介</a:t>
            </a:r>
          </a:p>
          <a:p>
            <a:pPr>
              <a:buBlip>
                <a:blip r:embed="rId2"/>
              </a:buBlip>
            </a:pPr>
            <a:r>
              <a:t>Zabbix 运维系统介绍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o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iotop</a:t>
            </a:r>
          </a:p>
        </p:txBody>
      </p:sp>
      <p:sp>
        <p:nvSpPr>
          <p:cNvPr id="193" name="用来监视磁盘I/O使用状况的top类工具"/>
          <p:cNvSpPr txBox="1"/>
          <p:nvPr>
            <p:ph type="body" sz="quarter" idx="1"/>
          </p:nvPr>
        </p:nvSpPr>
        <p:spPr>
          <a:xfrm>
            <a:off x="4387453" y="3643312"/>
            <a:ext cx="15609094" cy="209082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pPr/>
            <a:r>
              <a:t>用来监视磁盘I/O使用状况的top类工具</a:t>
            </a:r>
          </a:p>
        </p:txBody>
      </p:sp>
      <p:pic>
        <p:nvPicPr>
          <p:cNvPr id="194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21371" y="5984163"/>
            <a:ext cx="20577399" cy="59404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art 2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 2 </a:t>
            </a:r>
          </a:p>
          <a:p>
            <a:pPr>
              <a:lnSpc>
                <a:spcPct val="120000"/>
              </a:lnSpc>
            </a:pPr>
            <a:r>
              <a:t>Docker 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ocker 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简介</a:t>
            </a:r>
          </a:p>
        </p:txBody>
      </p:sp>
      <p:sp>
        <p:nvSpPr>
          <p:cNvPr id="199" name="一个容器引擎，提供一套完整的容器解决方案…"/>
          <p:cNvSpPr txBox="1"/>
          <p:nvPr>
            <p:ph type="body" sz="half" idx="1"/>
          </p:nvPr>
        </p:nvSpPr>
        <p:spPr>
          <a:xfrm>
            <a:off x="4387453" y="3643312"/>
            <a:ext cx="15609094" cy="67129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 一个容器引擎，提供一套完整的容器解决方案</a:t>
            </a:r>
          </a:p>
          <a:p>
            <a:pPr>
              <a:buBlip>
                <a:blip r:embed="rId2"/>
              </a:buBlip>
            </a:pPr>
            <a:r>
              <a:t> 容器是一种 虚拟化技术，其实就是一个进程</a:t>
            </a:r>
          </a:p>
          <a:p>
            <a:pPr lvl="1">
              <a:buBlip>
                <a:blip r:embed="rId3"/>
              </a:buBlip>
            </a:pPr>
            <a:r>
              <a:t> 相较于虚拟机，容器的创建速度快，秒建秒开</a:t>
            </a:r>
          </a:p>
          <a:p>
            <a:pPr lvl="1">
              <a:buBlip>
                <a:blip r:embed="rId3"/>
              </a:buBlip>
            </a:pPr>
            <a:r>
              <a:t> docker让容器管理更简单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96529" y="7421241"/>
            <a:ext cx="5552981" cy="332062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集装箱改变世界"/>
          <p:cNvGrpSpPr/>
          <p:nvPr/>
        </p:nvGrpSpPr>
        <p:grpSpPr>
          <a:xfrm>
            <a:off x="17183194" y="11076233"/>
            <a:ext cx="6092010" cy="1489076"/>
            <a:chOff x="0" y="0"/>
            <a:chExt cx="6092009" cy="1489075"/>
          </a:xfrm>
        </p:grpSpPr>
        <p:sp>
          <p:nvSpPr>
            <p:cNvPr id="202" name="集装箱改变世界"/>
            <p:cNvSpPr txBox="1"/>
            <p:nvPr/>
          </p:nvSpPr>
          <p:spPr>
            <a:xfrm>
              <a:off x="127000" y="127000"/>
              <a:ext cx="5838010" cy="1235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b="0" sz="5000">
                  <a:solidFill>
                    <a:schemeClr val="accent1">
                      <a:lumOff val="-13575"/>
                    </a:schemeClr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/>
              <a:r>
                <a:t>集装箱改变世界</a:t>
              </a:r>
            </a:p>
          </p:txBody>
        </p:sp>
        <p:pic>
          <p:nvPicPr>
            <p:cNvPr id="201" name="集装箱改变世界" descr="集装箱改变世界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6092011" cy="14890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ocker VS 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VS VM</a:t>
            </a:r>
          </a:p>
        </p:txBody>
      </p:sp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006" y="4346948"/>
            <a:ext cx="15484510" cy="87681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ocker部署方式对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Docker部署方式对比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0972" y="3739429"/>
            <a:ext cx="9819914" cy="91112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ocker的优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Docker的优点</a:t>
            </a:r>
          </a:p>
        </p:txBody>
      </p:sp>
      <p:sp>
        <p:nvSpPr>
          <p:cNvPr id="212" name="统一有效的资源管理…"/>
          <p:cNvSpPr txBox="1"/>
          <p:nvPr>
            <p:ph type="body" sz="half" idx="1"/>
          </p:nvPr>
        </p:nvSpPr>
        <p:spPr>
          <a:xfrm>
            <a:off x="4387453" y="3643312"/>
            <a:ext cx="15609094" cy="715714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统一有效的资源管理</a:t>
            </a:r>
          </a:p>
          <a:p>
            <a:pPr lvl="1">
              <a:buBlip>
                <a:blip r:embed="rId3"/>
              </a:buBlip>
            </a:pPr>
            <a:r>
              <a:t>有效分配和管理系统资源， 对比虚机</a:t>
            </a:r>
          </a:p>
          <a:p>
            <a:pPr>
              <a:buBlip>
                <a:blip r:embed="rId2"/>
              </a:buBlip>
            </a:pPr>
            <a:r>
              <a:t>将安装，配置等重复的部分自动化完成</a:t>
            </a:r>
          </a:p>
          <a:p>
            <a:pPr>
              <a:buBlip>
                <a:blip r:embed="rId2"/>
              </a:buBlip>
            </a:pPr>
            <a:r>
              <a:t>一次构建，到处部署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ocker 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安装</a:t>
            </a:r>
          </a:p>
        </p:txBody>
      </p:sp>
      <p:sp>
        <p:nvSpPr>
          <p:cNvPr id="215" name="Docker 要求 Ubuntu 系统的内核版本高于 3.10…"/>
          <p:cNvSpPr txBox="1"/>
          <p:nvPr>
            <p:ph type="body" sz="quarter" idx="1"/>
          </p:nvPr>
        </p:nvSpPr>
        <p:spPr>
          <a:xfrm>
            <a:off x="4387453" y="3643312"/>
            <a:ext cx="7777380" cy="419417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要求 Ubuntu 系统的内核版本高于 3.10</a:t>
            </a:r>
          </a:p>
          <a:p>
            <a:pPr>
              <a:buBlip>
                <a:blip r:embed="rId2"/>
              </a:buBlip>
            </a:pPr>
            <a:r>
              <a:t>安装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76875" y="4172011"/>
            <a:ext cx="10541857" cy="167888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udo apt install apt-transport-https ca-certificates software-properties-common curl"/>
          <p:cNvSpPr txBox="1"/>
          <p:nvPr/>
        </p:nvSpPr>
        <p:spPr>
          <a:xfrm>
            <a:off x="7799524" y="6541091"/>
            <a:ext cx="13403882" cy="14636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apt install apt-transport-https ca-certificates software-properties-common curl</a:t>
            </a:r>
          </a:p>
        </p:txBody>
      </p:sp>
      <p:sp>
        <p:nvSpPr>
          <p:cNvPr id="218" name="curl -fsSL https://mirrors.ustc.edu.cn/docker-ce/linux/ubuntu/gpg | sudo apt-key add -…"/>
          <p:cNvSpPr txBox="1"/>
          <p:nvPr/>
        </p:nvSpPr>
        <p:spPr>
          <a:xfrm>
            <a:off x="1503971" y="8694958"/>
            <a:ext cx="21376059" cy="2124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curl -fsSL https://mirrors.ustc.edu.cn/docker-ce/linux/ubuntu/gpg | sudo apt-key add -</a:t>
            </a:r>
          </a:p>
          <a:p>
            <a:pPr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add-apt-repository "deb [arch=amd64] </a:t>
            </a:r>
            <a:r>
              <a:rPr u="sng">
                <a:hlinkClick r:id="rId4" invalidUrl="" action="" tgtFrame="" tooltip="" history="1" highlightClick="0" endSnd="0"/>
              </a:rPr>
              <a:t>https://mirrors.ustc.edu.cn/docker-ce/linux/ubuntu</a:t>
            </a:r>
            <a:r>
              <a:t> $(lsb_release -cs) stable"</a:t>
            </a:r>
          </a:p>
        </p:txBody>
      </p:sp>
      <p:sp>
        <p:nvSpPr>
          <p:cNvPr id="219" name="sudo apt update"/>
          <p:cNvSpPr txBox="1"/>
          <p:nvPr/>
        </p:nvSpPr>
        <p:spPr>
          <a:xfrm>
            <a:off x="7781018" y="11372784"/>
            <a:ext cx="9738203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apt update</a:t>
            </a:r>
          </a:p>
        </p:txBody>
      </p:sp>
      <p:sp>
        <p:nvSpPr>
          <p:cNvPr id="220" name="sudo apt install docker-ce"/>
          <p:cNvSpPr txBox="1"/>
          <p:nvPr/>
        </p:nvSpPr>
        <p:spPr>
          <a:xfrm>
            <a:off x="7757697" y="12729810"/>
            <a:ext cx="9784845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apt install docker-ce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cker 的启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的启动</a:t>
            </a:r>
          </a:p>
        </p:txBody>
      </p:sp>
      <p:sp>
        <p:nvSpPr>
          <p:cNvPr id="223" name="启动…"/>
          <p:cNvSpPr txBox="1"/>
          <p:nvPr>
            <p:ph type="body" sz="half" idx="1"/>
          </p:nvPr>
        </p:nvSpPr>
        <p:spPr>
          <a:xfrm>
            <a:off x="4387453" y="6410661"/>
            <a:ext cx="15609094" cy="65687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启动</a:t>
            </a:r>
          </a:p>
          <a:p>
            <a:pPr>
              <a:buBlip>
                <a:blip r:embed="rId2"/>
              </a:buBlip>
            </a:pPr>
            <a:r>
              <a:t>查看状态</a:t>
            </a:r>
          </a:p>
          <a:p>
            <a:pPr>
              <a:buBlip>
                <a:blip r:embed="rId2"/>
              </a:buBlip>
            </a:pPr>
            <a:r>
              <a:t>停止</a:t>
            </a:r>
          </a:p>
        </p:txBody>
      </p:sp>
      <p:sp>
        <p:nvSpPr>
          <p:cNvPr id="224" name="sudo service docker start"/>
          <p:cNvSpPr txBox="1"/>
          <p:nvPr/>
        </p:nvSpPr>
        <p:spPr>
          <a:xfrm>
            <a:off x="8237215" y="7768325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service docker start</a:t>
            </a:r>
          </a:p>
        </p:txBody>
      </p:sp>
      <p:sp>
        <p:nvSpPr>
          <p:cNvPr id="225" name="sudo service docker status"/>
          <p:cNvSpPr txBox="1"/>
          <p:nvPr/>
        </p:nvSpPr>
        <p:spPr>
          <a:xfrm>
            <a:off x="8237215" y="9337355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service docker status</a:t>
            </a:r>
          </a:p>
        </p:txBody>
      </p:sp>
      <p:sp>
        <p:nvSpPr>
          <p:cNvPr id="226" name="sudo service docker stop"/>
          <p:cNvSpPr txBox="1"/>
          <p:nvPr/>
        </p:nvSpPr>
        <p:spPr>
          <a:xfrm>
            <a:off x="8237215" y="10906384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service docker stop</a:t>
            </a:r>
          </a:p>
        </p:txBody>
      </p:sp>
      <p:sp>
        <p:nvSpPr>
          <p:cNvPr id="227" name="docker version"/>
          <p:cNvSpPr txBox="1"/>
          <p:nvPr/>
        </p:nvSpPr>
        <p:spPr>
          <a:xfrm>
            <a:off x="4160977" y="4630267"/>
            <a:ext cx="6462472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docker version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cker 测试运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测试运行</a:t>
            </a:r>
          </a:p>
        </p:txBody>
      </p:sp>
      <p:sp>
        <p:nvSpPr>
          <p:cNvPr id="230" name="sudo docker run hello-world"/>
          <p:cNvSpPr txBox="1"/>
          <p:nvPr/>
        </p:nvSpPr>
        <p:spPr>
          <a:xfrm>
            <a:off x="1764072" y="3684405"/>
            <a:ext cx="11137213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docker run hello-world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90443" y="4744918"/>
            <a:ext cx="14713945" cy="8971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ocker相关概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Docker相关概念</a:t>
            </a:r>
          </a:p>
        </p:txBody>
      </p:sp>
      <p:sp>
        <p:nvSpPr>
          <p:cNvPr id="234" name="docker container…"/>
          <p:cNvSpPr txBox="1"/>
          <p:nvPr>
            <p:ph type="body" sz="half" idx="1"/>
          </p:nvPr>
        </p:nvSpPr>
        <p:spPr>
          <a:xfrm>
            <a:off x="4387453" y="3643312"/>
            <a:ext cx="15609094" cy="693590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container</a:t>
            </a:r>
          </a:p>
          <a:p>
            <a:pPr>
              <a:buBlip>
                <a:blip r:embed="rId2"/>
              </a:buBlip>
            </a:pPr>
            <a:r>
              <a:t>docker images</a:t>
            </a:r>
          </a:p>
          <a:p>
            <a:pPr>
              <a:buBlip>
                <a:blip r:embed="rId2"/>
              </a:buBlip>
            </a:pPr>
            <a:r>
              <a:t>docker registry</a:t>
            </a:r>
          </a:p>
          <a:p>
            <a:pPr>
              <a:buBlip>
                <a:blip r:embed="rId2"/>
              </a:buBlip>
            </a:pPr>
            <a:r>
              <a:t>Dockfile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课程大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课程大纲</a:t>
            </a:r>
          </a:p>
        </p:txBody>
      </p:sp>
      <p:sp>
        <p:nvSpPr>
          <p:cNvPr id="127" name="Part 1 运维介绍…"/>
          <p:cNvSpPr txBox="1"/>
          <p:nvPr>
            <p:ph type="body" sz="quarter" idx="1"/>
          </p:nvPr>
        </p:nvSpPr>
        <p:spPr>
          <a:xfrm>
            <a:off x="2742707" y="4316385"/>
            <a:ext cx="5469967" cy="554621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Part 1 运维介绍</a:t>
            </a:r>
          </a:p>
          <a:p>
            <a:pPr lvl="1">
              <a:buBlip>
                <a:blip r:embed="rId3"/>
              </a:buBlip>
            </a:pPr>
            <a:r>
              <a:t>工作职责</a:t>
            </a:r>
          </a:p>
          <a:p>
            <a:pPr lvl="1">
              <a:buBlip>
                <a:blip r:embed="rId3"/>
              </a:buBlip>
            </a:pPr>
            <a:r>
              <a:t>方向</a:t>
            </a:r>
          </a:p>
          <a:p>
            <a:pPr lvl="1">
              <a:buBlip>
                <a:blip r:embed="rId3"/>
              </a:buBlip>
            </a:pPr>
            <a:r>
              <a:t>基础命令</a:t>
            </a:r>
          </a:p>
        </p:txBody>
      </p:sp>
      <p:sp>
        <p:nvSpPr>
          <p:cNvPr id="128" name="Part 2 Docker…"/>
          <p:cNvSpPr txBox="1"/>
          <p:nvPr/>
        </p:nvSpPr>
        <p:spPr>
          <a:xfrm>
            <a:off x="9840294" y="3382241"/>
            <a:ext cx="5469967" cy="741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1016000" indent="-1016000" algn="l">
              <a:spcBef>
                <a:spcPts val="5900"/>
              </a:spcBef>
              <a:buSzPct val="80000"/>
              <a:buBlip>
                <a:blip r:embed="rId2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Part 2 Docker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简介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安装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使用例子</a:t>
            </a:r>
          </a:p>
        </p:txBody>
      </p:sp>
      <p:sp>
        <p:nvSpPr>
          <p:cNvPr id="129" name="Part 3 Zabbix…"/>
          <p:cNvSpPr txBox="1"/>
          <p:nvPr/>
        </p:nvSpPr>
        <p:spPr>
          <a:xfrm>
            <a:off x="16937881" y="3382241"/>
            <a:ext cx="5469967" cy="7414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 marL="1016000" indent="-1016000" algn="l">
              <a:spcBef>
                <a:spcPts val="5900"/>
              </a:spcBef>
              <a:buSzPct val="80000"/>
              <a:buBlip>
                <a:blip r:embed="rId2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Part 3 Zabbix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介绍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安装</a:t>
            </a:r>
          </a:p>
          <a:p>
            <a:pPr lvl="1" marL="1206500" indent="-762000" algn="l">
              <a:spcBef>
                <a:spcPts val="5900"/>
              </a:spcBef>
              <a:buSzPct val="80000"/>
              <a:buBlip>
                <a:blip r:embed="rId3"/>
              </a:buBlip>
              <a:defRPr b="0" sz="44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58012" y="282944"/>
            <a:ext cx="16667976" cy="13150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gis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Registry</a:t>
            </a:r>
          </a:p>
        </p:txBody>
      </p:sp>
      <p:sp>
        <p:nvSpPr>
          <p:cNvPr id="239" name="用于存放&amp;管理镜像…"/>
          <p:cNvSpPr txBox="1"/>
          <p:nvPr>
            <p:ph type="body" sz="half" idx="1"/>
          </p:nvPr>
        </p:nvSpPr>
        <p:spPr>
          <a:xfrm>
            <a:off x="4387453" y="3643312"/>
            <a:ext cx="15609094" cy="76908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用于存放&amp;管理镜像</a:t>
            </a:r>
          </a:p>
          <a:p>
            <a:pPr lvl="1">
              <a:buBlip>
                <a:blip r:embed="rId3"/>
              </a:buBlip>
            </a:pPr>
            <a:r>
              <a:t>默认 docker hub，但网速比较慢</a:t>
            </a:r>
          </a:p>
          <a:p>
            <a:pPr>
              <a:buBlip>
                <a:blip r:embed="rId2"/>
              </a:buBlip>
            </a:pPr>
            <a:r>
              <a:t>docker  pull 拉取镜像</a:t>
            </a:r>
          </a:p>
          <a:p>
            <a:pPr>
              <a:buBlip>
                <a:blip r:embed="rId2"/>
              </a:buBlip>
            </a:pPr>
            <a:r>
              <a:t>docker push 推送镜像，私有仓库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修改本地 Regis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修改本地 Registry</a:t>
            </a:r>
          </a:p>
        </p:txBody>
      </p:sp>
      <p:sp>
        <p:nvSpPr>
          <p:cNvPr id="242" name="sudo vim /etc/docker/daemon.json"/>
          <p:cNvSpPr txBox="1"/>
          <p:nvPr/>
        </p:nvSpPr>
        <p:spPr>
          <a:xfrm>
            <a:off x="3366536" y="4205579"/>
            <a:ext cx="18341643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 sudo vim /etc/docker/daemon.json</a:t>
            </a:r>
          </a:p>
        </p:txBody>
      </p:sp>
      <p:sp>
        <p:nvSpPr>
          <p:cNvPr id="243" name="{…"/>
          <p:cNvSpPr txBox="1"/>
          <p:nvPr/>
        </p:nvSpPr>
        <p:spPr>
          <a:xfrm>
            <a:off x="3304328" y="5529262"/>
            <a:ext cx="18608016" cy="2657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{</a:t>
            </a:r>
          </a:p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  "registry-mirrors": [“https://docker.mirrors.ustc.edu.cn/"]</a:t>
            </a:r>
          </a:p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}</a:t>
            </a:r>
          </a:p>
        </p:txBody>
      </p:sp>
      <p:sp>
        <p:nvSpPr>
          <p:cNvPr id="244" name="sudo systemctl restart docker…"/>
          <p:cNvSpPr txBox="1"/>
          <p:nvPr/>
        </p:nvSpPr>
        <p:spPr>
          <a:xfrm>
            <a:off x="3114848" y="8820528"/>
            <a:ext cx="11418681" cy="2657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sudo systemctl restart docker</a:t>
            </a:r>
          </a:p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b="0" sz="5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info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Images</a:t>
            </a:r>
          </a:p>
        </p:txBody>
      </p:sp>
      <p:sp>
        <p:nvSpPr>
          <p:cNvPr id="247" name="镜像, 用于创建 Docker 容器的模板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镜像, 用于创建 Docker 容器的模板。</a:t>
            </a:r>
          </a:p>
          <a:p>
            <a:pPr>
              <a:buBlip>
                <a:blip r:embed="rId2"/>
              </a:buBlip>
            </a:pPr>
            <a:r>
              <a:t>docker search XXX</a:t>
            </a:r>
          </a:p>
          <a:p>
            <a:pPr>
              <a:buBlip>
                <a:blip r:embed="rId2"/>
              </a:buBlip>
            </a:pPr>
            <a:r>
              <a:t>docker pull xxx</a:t>
            </a:r>
          </a:p>
          <a:p>
            <a:pPr>
              <a:buBlip>
                <a:blip r:embed="rId2"/>
              </a:buBlip>
            </a:pPr>
            <a:r>
              <a:t>docker images 查看</a:t>
            </a:r>
          </a:p>
          <a:p>
            <a:pPr>
              <a:buBlip>
                <a:blip r:embed="rId2"/>
              </a:buBlip>
            </a:pPr>
            <a:r>
              <a:t>docker rmi  删除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容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容器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2547" y="3259814"/>
            <a:ext cx="11875260" cy="10253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tainer 启停控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 启停控制</a:t>
            </a:r>
          </a:p>
        </p:txBody>
      </p:sp>
      <p:sp>
        <p:nvSpPr>
          <p:cNvPr id="253" name="docker create: 创建一个容器但是不启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create: 创建一个容器但是不启动。</a:t>
            </a:r>
          </a:p>
          <a:p>
            <a:pPr>
              <a:buBlip>
                <a:blip r:embed="rId2"/>
              </a:buBlip>
            </a:pPr>
            <a:r>
              <a:t>docker rename: 允许重命名容器。</a:t>
            </a:r>
          </a:p>
          <a:p>
            <a:pPr>
              <a:buBlip>
                <a:blip r:embed="rId2"/>
              </a:buBlip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docker run</a:t>
            </a:r>
            <a:r>
              <a:t>: 在同一个操作中创建并启动一个容器。</a:t>
            </a:r>
          </a:p>
          <a:p>
            <a:pPr>
              <a:buBlip>
                <a:blip r:embed="rId2"/>
              </a:buBlip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docker stop</a:t>
            </a:r>
            <a:r>
              <a:t>: 停止一个容器</a:t>
            </a:r>
          </a:p>
          <a:p>
            <a:pPr>
              <a:buBlip>
                <a:blip r:embed="rId2"/>
              </a:buBlip>
              <a:defRPr>
                <a:solidFill>
                  <a:schemeClr val="accent1">
                    <a:hueOff val="114395"/>
                    <a:lumOff val="-24975"/>
                  </a:schemeClr>
                </a:solidFill>
              </a:defRPr>
            </a:pPr>
            <a:r>
              <a:rPr b="1"/>
              <a:t>docker rm</a:t>
            </a:r>
            <a:r>
              <a:t>: 删除容器。</a:t>
            </a:r>
          </a:p>
          <a:p>
            <a:pPr>
              <a:buBlip>
                <a:blip r:embed="rId2"/>
              </a:buBlip>
            </a:pPr>
            <a:r>
              <a:t>docker update: 更新容器的资源限制。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ocker run 参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run 参数</a:t>
            </a:r>
          </a:p>
        </p:txBody>
      </p:sp>
      <p:sp>
        <p:nvSpPr>
          <p:cNvPr id="256" name="-t 容器内指定一个终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-t 容器内指定一个终端</a:t>
            </a:r>
          </a:p>
          <a:p>
            <a:pPr>
              <a:buBlip>
                <a:blip r:embed="rId2"/>
              </a:buBlip>
            </a:pPr>
            <a:r>
              <a:t>-i 允许你对容器内 输入交互</a:t>
            </a:r>
          </a:p>
          <a:p>
            <a:pPr>
              <a:buBlip>
                <a:blip r:embed="rId2"/>
              </a:buBlip>
            </a:pPr>
            <a:r>
              <a:t>-d  后台模式</a:t>
            </a:r>
          </a:p>
          <a:p>
            <a:pPr>
              <a:buBlip>
                <a:blip r:embed="rId2"/>
              </a:buBlip>
            </a:pPr>
            <a:r>
              <a:t>-p  端口映射， &lt;host&gt;:&lt;container&gt;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tainer状态查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Container状态查询</a:t>
            </a:r>
          </a:p>
        </p:txBody>
      </p:sp>
      <p:sp>
        <p:nvSpPr>
          <p:cNvPr id="259" name="docker ps 查看运行中的所有容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ps 查看运行中的所有容器。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logs 从容器中获取日志。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inspect 查看某个容器的所有信息(包括 IP 地址)。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events 从容器中获取事件(events)。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port 查看容器的公开端口。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top 查看容器中活动进程。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stats 查看容器的资源使用情况统计信息。</a:t>
            </a:r>
          </a:p>
          <a:p>
            <a:pPr marL="792479" indent="-792479" defTabSz="640794">
              <a:spcBef>
                <a:spcPts val="4600"/>
              </a:spcBef>
              <a:buBlip>
                <a:blip r:embed="rId2"/>
              </a:buBlip>
              <a:defRPr sz="3432"/>
            </a:pPr>
            <a:r>
              <a:t>docker diff 查看容器的 FS 中有变化文件信息。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例子1 运行一个Linu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例子1 运行一个Linux</a:t>
            </a:r>
          </a:p>
        </p:txBody>
      </p:sp>
      <p:sp>
        <p:nvSpPr>
          <p:cNvPr id="262" name="docker pull alp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pull alpine</a:t>
            </a:r>
          </a:p>
          <a:p>
            <a:pPr>
              <a:buBlip>
                <a:blip r:embed="rId2"/>
              </a:buBlip>
            </a:pPr>
            <a:r>
              <a:t>docker images</a:t>
            </a:r>
          </a:p>
          <a:p>
            <a:pPr>
              <a:buBlip>
                <a:blip r:embed="rId2"/>
              </a:buBlip>
            </a:pPr>
            <a:r>
              <a:t>docker run -it alpine</a:t>
            </a:r>
          </a:p>
          <a:p>
            <a:pPr lvl="1">
              <a:buBlip>
                <a:blip r:embed="rId3"/>
              </a:buBlip>
            </a:pPr>
            <a:r>
              <a:t>cat /etc/issue</a:t>
            </a:r>
          </a:p>
          <a:p>
            <a:pPr lvl="1">
              <a:buBlip>
                <a:blip r:embed="rId3"/>
              </a:buBlip>
            </a:pPr>
            <a:r>
              <a:t>exit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ocker rest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restart</a:t>
            </a:r>
          </a:p>
        </p:txBody>
      </p:sp>
      <p:sp>
        <p:nvSpPr>
          <p:cNvPr id="265" name="docker restart &lt;alpine-container-id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restart &lt;alpine-container-id&gt;</a:t>
            </a:r>
          </a:p>
          <a:p>
            <a:pPr>
              <a:buBlip>
                <a:blip r:embed="rId2"/>
              </a:buBlip>
            </a:pPr>
            <a:r>
              <a:t>docker container attach &lt;alpine-container-id&gt;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t1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Part1 </a:t>
            </a:r>
          </a:p>
          <a:p>
            <a:pPr>
              <a:lnSpc>
                <a:spcPct val="120000"/>
              </a:lnSpc>
            </a:pPr>
            <a:r>
              <a:t>Linux 运维介绍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例子2: 运行 ngin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例子2: 运行 nginx</a:t>
            </a:r>
          </a:p>
        </p:txBody>
      </p:sp>
      <p:sp>
        <p:nvSpPr>
          <p:cNvPr id="268" name="docker pull ngin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pull nginx</a:t>
            </a:r>
          </a:p>
          <a:p>
            <a:pPr>
              <a:buBlip>
                <a:blip r:embed="rId2"/>
              </a:buBlip>
            </a:pPr>
            <a:r>
              <a:t>docker images</a:t>
            </a:r>
          </a:p>
          <a:p>
            <a:pPr>
              <a:buBlip>
                <a:blip r:embed="rId2"/>
              </a:buBlip>
            </a:pPr>
            <a:r>
              <a:t>docker run -p 8086:80 -d nginx</a:t>
            </a:r>
          </a:p>
          <a:p>
            <a:pPr>
              <a:buBlip>
                <a:blip r:embed="rId2"/>
              </a:buBlip>
            </a:pPr>
            <a:r>
              <a:t>docker container ls</a:t>
            </a:r>
          </a:p>
          <a:p>
            <a:pPr>
              <a:buBlip>
                <a:blip r:embed="rId2"/>
              </a:buBlip>
            </a:pPr>
            <a:r>
              <a:t>访问 localhost:8086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使用 Dockerfile构建ngin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69">
              <a:defRPr sz="10752"/>
            </a:lvl1pPr>
          </a:lstStyle>
          <a:p>
            <a:pPr/>
            <a:r>
              <a:t>使用 Dockerfile构建nginx</a:t>
            </a:r>
          </a:p>
        </p:txBody>
      </p:sp>
      <p:sp>
        <p:nvSpPr>
          <p:cNvPr id="271" name="FROM nginx…"/>
          <p:cNvSpPr txBox="1"/>
          <p:nvPr/>
        </p:nvSpPr>
        <p:spPr>
          <a:xfrm>
            <a:off x="3330435" y="3638267"/>
            <a:ext cx="18608016" cy="278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FROM nginx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RUN echo '&lt;h1&gt;Hello, Docker!&lt;/h1&gt;' &gt; /usr/share/nginx/html/index.html</a:t>
            </a:r>
            <a:br/>
          </a:p>
        </p:txBody>
      </p:sp>
      <p:sp>
        <p:nvSpPr>
          <p:cNvPr id="272" name="docker run -p 8087:80 -d nginx:my…"/>
          <p:cNvSpPr txBox="1"/>
          <p:nvPr/>
        </p:nvSpPr>
        <p:spPr>
          <a:xfrm>
            <a:off x="3330435" y="9036791"/>
            <a:ext cx="18608016" cy="344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run -p 8087:80 -d nginx:my</a:t>
            </a:r>
          </a:p>
          <a:p>
            <a:pPr lvl="1"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docker container ls</a:t>
            </a:r>
          </a:p>
          <a:p>
            <a:pPr lvl="1"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lvl="1"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//使用浏览器 访问 localhost:8087</a:t>
            </a:r>
          </a:p>
        </p:txBody>
      </p:sp>
      <p:sp>
        <p:nvSpPr>
          <p:cNvPr id="273" name="docker build -t nginx:my .…"/>
          <p:cNvSpPr txBox="1"/>
          <p:nvPr/>
        </p:nvSpPr>
        <p:spPr>
          <a:xfrm>
            <a:off x="3330435" y="6667729"/>
            <a:ext cx="18608016" cy="278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build -t nginx:my .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ocker image 的分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image 的分层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1238" y="6074121"/>
            <a:ext cx="21163927" cy="4346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ocker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history</a:t>
            </a:r>
          </a:p>
        </p:txBody>
      </p:sp>
      <p:sp>
        <p:nvSpPr>
          <p:cNvPr id="279" name="docker history &lt;IMAGE-ID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 history &lt;IMAGE-ID&gt;</a:t>
            </a:r>
          </a:p>
          <a:p>
            <a:pPr>
              <a:buBlip>
                <a:blip r:embed="rId2"/>
              </a:buBlip>
            </a:pPr>
            <a:r>
              <a:t>查看分层信息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清理资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清理资源</a:t>
            </a:r>
          </a:p>
        </p:txBody>
      </p:sp>
      <p:sp>
        <p:nvSpPr>
          <p:cNvPr id="282" name="docker container ls…"/>
          <p:cNvSpPr txBox="1"/>
          <p:nvPr/>
        </p:nvSpPr>
        <p:spPr>
          <a:xfrm>
            <a:off x="2887992" y="4555994"/>
            <a:ext cx="18608016" cy="6746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container ls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stop XXXX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container ls -a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rm  XXX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images</a:t>
            </a:r>
          </a:p>
          <a:p>
            <a:pPr algn="l">
              <a:defRPr b="0"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 docker rmi XXXX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ocker 高级特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Docker 高级特性</a:t>
            </a:r>
          </a:p>
        </p:txBody>
      </p:sp>
      <p:sp>
        <p:nvSpPr>
          <p:cNvPr id="285" name="Dockerfile 编写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Dockerfile 编写</a:t>
            </a:r>
          </a:p>
          <a:p>
            <a:pPr>
              <a:buBlip>
                <a:blip r:embed="rId2"/>
              </a:buBlip>
            </a:pPr>
            <a:r>
              <a:t>网络</a:t>
            </a:r>
          </a:p>
          <a:p>
            <a:pPr>
              <a:buBlip>
                <a:blip r:embed="rId2"/>
              </a:buBlip>
            </a:pPr>
            <a:r>
              <a:t>数据卷</a:t>
            </a:r>
          </a:p>
          <a:p>
            <a:pPr>
              <a:buBlip>
                <a:blip r:embed="rId2"/>
              </a:buBlip>
            </a:pPr>
            <a:r>
              <a:t>集群管理， Swarm， K8S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rt3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Part3 </a:t>
            </a:r>
          </a:p>
          <a:p>
            <a:pPr>
              <a:lnSpc>
                <a:spcPct val="120000"/>
              </a:lnSpc>
            </a:pPr>
            <a:r>
              <a:t>Zabbix 介绍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Zabb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Zabbix</a:t>
            </a:r>
          </a:p>
        </p:txBody>
      </p:sp>
      <p:sp>
        <p:nvSpPr>
          <p:cNvPr id="290" name="基于WEB界面，集中管理…"/>
          <p:cNvSpPr txBox="1"/>
          <p:nvPr>
            <p:ph type="body" idx="1"/>
          </p:nvPr>
        </p:nvSpPr>
        <p:spPr>
          <a:xfrm>
            <a:off x="4387453" y="3643312"/>
            <a:ext cx="15609094" cy="913235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基于WEB界面，集中管理</a:t>
            </a:r>
          </a:p>
          <a:p>
            <a:pPr>
              <a:buBlip>
                <a:blip r:embed="rId2"/>
              </a:buBlip>
            </a:pPr>
            <a:r>
              <a:t>支持多语言（包括中文）</a:t>
            </a:r>
          </a:p>
          <a:p>
            <a:pPr>
              <a:buBlip>
                <a:blip r:embed="rId2"/>
              </a:buBlip>
            </a:pPr>
            <a:r>
              <a:t>分布式监控</a:t>
            </a:r>
          </a:p>
          <a:p>
            <a:pPr>
              <a:buBlip>
                <a:blip r:embed="rId2"/>
              </a:buBlip>
            </a:pPr>
            <a:r>
              <a:t>企业级开源运维平台</a:t>
            </a:r>
          </a:p>
          <a:p>
            <a:pPr>
              <a:buBlip>
                <a:blip r:embed="rId2"/>
              </a:buBlip>
            </a:pPr>
            <a:r>
              <a:t>目前国内互联网用户中使用最广的监控软件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/S 模式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C/S 模式介绍</a:t>
            </a: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16385" y="6275742"/>
            <a:ext cx="16269915" cy="4694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分布式监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分布式监控</a:t>
            </a: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7336"/>
          <a:stretch>
            <a:fillRect/>
          </a:stretch>
        </p:blipFill>
        <p:spPr>
          <a:xfrm>
            <a:off x="1955011" y="4120456"/>
            <a:ext cx="21260751" cy="6595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0373" y="1711389"/>
            <a:ext cx="10795975" cy="1029322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6" name="图像"/>
          <p:cNvGrpSpPr/>
          <p:nvPr/>
        </p:nvGrpSpPr>
        <p:grpSpPr>
          <a:xfrm>
            <a:off x="2599570" y="1362159"/>
            <a:ext cx="7333665" cy="11220282"/>
            <a:chOff x="0" y="0"/>
            <a:chExt cx="7333663" cy="11220280"/>
          </a:xfrm>
        </p:grpSpPr>
        <p:pic>
          <p:nvPicPr>
            <p:cNvPr id="135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7799" y="114299"/>
              <a:ext cx="6978065" cy="107630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4" name="图像" descr="图像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7333665" cy="112202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主要功能</a:t>
            </a:r>
          </a:p>
        </p:txBody>
      </p:sp>
      <p:sp>
        <p:nvSpPr>
          <p:cNvPr id="299" name="CPU负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CPU负荷</a:t>
            </a:r>
          </a:p>
          <a:p>
            <a:pPr>
              <a:buBlip>
                <a:blip r:embed="rId2"/>
              </a:buBlip>
            </a:pPr>
            <a:r>
              <a:t>内存使用</a:t>
            </a:r>
          </a:p>
          <a:p>
            <a:pPr>
              <a:buBlip>
                <a:blip r:embed="rId2"/>
              </a:buBlip>
            </a:pPr>
            <a:r>
              <a:t>磁盘使用</a:t>
            </a:r>
          </a:p>
          <a:p>
            <a:pPr>
              <a:buBlip>
                <a:blip r:embed="rId2"/>
              </a:buBlip>
            </a:pPr>
            <a:r>
              <a:t>网络状况</a:t>
            </a:r>
          </a:p>
          <a:p>
            <a:pPr>
              <a:buBlip>
                <a:blip r:embed="rId2"/>
              </a:buBlip>
            </a:pPr>
            <a:r>
              <a:t>端口监视</a:t>
            </a:r>
          </a:p>
          <a:p>
            <a:pPr>
              <a:buBlip>
                <a:blip r:embed="rId2"/>
              </a:buBlip>
            </a:pPr>
            <a:r>
              <a:t>日志监视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zabbix 安装与使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zabbix 安装与使用</a:t>
            </a:r>
          </a:p>
        </p:txBody>
      </p:sp>
      <p:sp>
        <p:nvSpPr>
          <p:cNvPr id="302" name="客户端  zabbix agent…"/>
          <p:cNvSpPr txBox="1"/>
          <p:nvPr>
            <p:ph type="body" sz="half" idx="1"/>
          </p:nvPr>
        </p:nvSpPr>
        <p:spPr>
          <a:xfrm>
            <a:off x="4387453" y="3643312"/>
            <a:ext cx="15609094" cy="533623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客户端  zabbix agent </a:t>
            </a:r>
          </a:p>
          <a:p>
            <a:pPr>
              <a:buBlip>
                <a:blip r:embed="rId2"/>
              </a:buBlip>
            </a:pPr>
            <a:r>
              <a:t>服务器安装 zabbix server</a:t>
            </a:r>
          </a:p>
          <a:p>
            <a:pPr>
              <a:buBlip>
                <a:blip r:embed="rId2"/>
              </a:buBlip>
            </a:pPr>
            <a:r>
              <a:t>Web 端安装和使用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1. 客户端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1. 客户端安装</a:t>
            </a:r>
          </a:p>
          <a:p>
            <a:pPr>
              <a:lnSpc>
                <a:spcPct val="120000"/>
              </a:lnSpc>
              <a:defRPr sz="6000"/>
            </a:pPr>
            <a:r>
              <a:t>zabbix agent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1. 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安装</a:t>
            </a:r>
          </a:p>
        </p:txBody>
      </p:sp>
      <p:sp>
        <p:nvSpPr>
          <p:cNvPr id="307" name="// ubuntu 18.04， 导入源…"/>
          <p:cNvSpPr txBox="1"/>
          <p:nvPr/>
        </p:nvSpPr>
        <p:spPr>
          <a:xfrm>
            <a:off x="2488463" y="3885138"/>
            <a:ext cx="19407074" cy="471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// ubuntu 18.04， 导入源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wget https://repo.zabbix.com/zabbix/3.4/ubuntu/pool/main/z/zabbix-release/zabbix-release_3.4-1+bionic_all.deb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dpkg -i zabbix-release_3.4-1+bionic_all.deb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apt update</a:t>
            </a:r>
          </a:p>
        </p:txBody>
      </p:sp>
      <p:sp>
        <p:nvSpPr>
          <p:cNvPr id="308" name="sudo apt  install -y zabbix-agent"/>
          <p:cNvSpPr txBox="1"/>
          <p:nvPr/>
        </p:nvSpPr>
        <p:spPr>
          <a:xfrm>
            <a:off x="2488463" y="9665410"/>
            <a:ext cx="19407074" cy="90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apt  install -y zabbix-agent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2. 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配置</a:t>
            </a:r>
          </a:p>
        </p:txBody>
      </p:sp>
      <p:sp>
        <p:nvSpPr>
          <p:cNvPr id="311" name="code /etc/zabbix/zabbix_agentd.conf…"/>
          <p:cNvSpPr txBox="1"/>
          <p:nvPr/>
        </p:nvSpPr>
        <p:spPr>
          <a:xfrm>
            <a:off x="6332474" y="3864202"/>
            <a:ext cx="11719052" cy="7762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code /etc/zabbix/zabbix_agentd.conf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//  允许此 IP 来获取数据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Server=127.0.0.1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// 主动汇报给的 IP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ServerActive=127.0.0.1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Hostname=Zabbix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3. 启动与状态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启动与状态管理</a:t>
            </a:r>
          </a:p>
        </p:txBody>
      </p:sp>
      <p:sp>
        <p:nvSpPr>
          <p:cNvPr id="314" name="sudo service zabbix-agent status…"/>
          <p:cNvSpPr txBox="1"/>
          <p:nvPr/>
        </p:nvSpPr>
        <p:spPr>
          <a:xfrm>
            <a:off x="6397182" y="4485061"/>
            <a:ext cx="11719052" cy="5476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</a:t>
            </a:r>
            <a:r>
              <a:t> status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</a:t>
            </a:r>
            <a:r>
              <a:t> start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 </a:t>
            </a:r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2. 服务器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2. 服务器安装</a:t>
            </a:r>
          </a:p>
          <a:p>
            <a:pPr>
              <a:lnSpc>
                <a:spcPct val="120000"/>
              </a:lnSpc>
              <a:defRPr sz="6000"/>
            </a:pPr>
            <a:r>
              <a:t>zabbix server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1. 新增用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新增用户</a:t>
            </a:r>
          </a:p>
        </p:txBody>
      </p:sp>
      <p:sp>
        <p:nvSpPr>
          <p:cNvPr id="319" name="groupadd zabbix…"/>
          <p:cNvSpPr txBox="1"/>
          <p:nvPr/>
        </p:nvSpPr>
        <p:spPr>
          <a:xfrm>
            <a:off x="7140460" y="4182382"/>
            <a:ext cx="10569016" cy="623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groupadd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useradd -g zabbix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passwd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// 输入：123456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. 下载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下载安装</a:t>
            </a:r>
          </a:p>
        </p:txBody>
      </p:sp>
      <p:sp>
        <p:nvSpPr>
          <p:cNvPr id="322" name="sudo apt install zabbix-server-mysql  zabbix-frontend-php"/>
          <p:cNvSpPr txBox="1"/>
          <p:nvPr/>
        </p:nvSpPr>
        <p:spPr>
          <a:xfrm>
            <a:off x="3789500" y="5643562"/>
            <a:ext cx="18138909" cy="242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apt install zabbix-server-mysql  zabbix-frontend-php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3. 数据库设置"/>
          <p:cNvSpPr txBox="1"/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96885">
              <a:defRPr sz="10864"/>
            </a:lvl1pPr>
          </a:lstStyle>
          <a:p>
            <a:pPr/>
            <a:r>
              <a:t>3. 数据库设置</a:t>
            </a:r>
          </a:p>
        </p:txBody>
      </p:sp>
      <p:pic>
        <p:nvPicPr>
          <p:cNvPr id="3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158" y="2096179"/>
            <a:ext cx="11027234" cy="11643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0034" y="4057808"/>
            <a:ext cx="12076632" cy="69894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“导演”解释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“导演”解释说</a:t>
            </a:r>
          </a:p>
        </p:txBody>
      </p:sp>
      <p:sp>
        <p:nvSpPr>
          <p:cNvPr id="139" name="地球推进器，一个宇宙级的顶级项目，竟然：…"/>
          <p:cNvSpPr txBox="1"/>
          <p:nvPr>
            <p:ph type="body" sz="half" idx="1"/>
          </p:nvPr>
        </p:nvSpPr>
        <p:spPr>
          <a:xfrm>
            <a:off x="4387453" y="3643312"/>
            <a:ext cx="15609094" cy="580779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地球推进器，一个宇宙级的顶级项目，竟然：</a:t>
            </a:r>
          </a:p>
          <a:p>
            <a:pPr lvl="1">
              <a:buBlip>
                <a:blip r:embed="rId3"/>
              </a:buBlip>
            </a:pPr>
            <a:r>
              <a:t>打火靠推</a:t>
            </a:r>
          </a:p>
          <a:p>
            <a:pPr lvl="1">
              <a:buBlip>
                <a:blip r:embed="rId3"/>
              </a:buBlip>
            </a:pPr>
            <a:r>
              <a:t>接口靠踹</a:t>
            </a:r>
          </a:p>
          <a:p>
            <a:pPr lvl="1">
              <a:buBlip>
                <a:blip r:embed="rId3"/>
              </a:buBlip>
            </a:pPr>
            <a:r>
              <a:t>机房抽烟</a:t>
            </a:r>
          </a:p>
        </p:txBody>
      </p:sp>
      <p:sp>
        <p:nvSpPr>
          <p:cNvPr id="140" name="没找到产品经理的情况下，只能拿运维祭天了"/>
          <p:cNvSpPr txBox="1"/>
          <p:nvPr/>
        </p:nvSpPr>
        <p:spPr>
          <a:xfrm>
            <a:off x="4006642" y="9701133"/>
            <a:ext cx="16370716" cy="1057276"/>
          </a:xfrm>
          <a:prstGeom prst="rect">
            <a:avLst/>
          </a:prstGeom>
          <a:solidFill>
            <a:schemeClr val="accent1">
              <a:lumOff val="-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b="0" sz="55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没找到产品经理的情况下，只能拿运维祭天了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3. 数据库导入 命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数据库导入 命令</a:t>
            </a:r>
          </a:p>
        </p:txBody>
      </p:sp>
      <p:sp>
        <p:nvSpPr>
          <p:cNvPr id="329" name="// 新建数据库和用户…"/>
          <p:cNvSpPr txBox="1"/>
          <p:nvPr/>
        </p:nvSpPr>
        <p:spPr>
          <a:xfrm>
            <a:off x="940805" y="4500562"/>
            <a:ext cx="21991570" cy="471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// 新建数据库和用户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mysql -uroot -p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&gt; CREATE DATABASE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</a:t>
            </a:r>
            <a:r>
              <a:t> CHARACTER SET utf8 COLLATE utf8_bin;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&gt; </a:t>
            </a:r>
            <a:r>
              <a:rPr sz="4000"/>
              <a:t>GRANT ALL PRIVILEGES ON </a:t>
            </a:r>
            <a:r>
              <a:rPr sz="4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</a:t>
            </a:r>
            <a:r>
              <a:rPr sz="4000"/>
              <a:t>.* TO zabbix@localhost IDENTIFIED BY '</a:t>
            </a:r>
            <a:r>
              <a:rPr sz="4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123456</a:t>
            </a:r>
            <a:r>
              <a:rPr sz="4000"/>
              <a:t>';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&gt; EXIT;</a:t>
            </a:r>
          </a:p>
        </p:txBody>
      </p:sp>
      <p:sp>
        <p:nvSpPr>
          <p:cNvPr id="330" name="// 导入数据…"/>
          <p:cNvSpPr txBox="1"/>
          <p:nvPr/>
        </p:nvSpPr>
        <p:spPr>
          <a:xfrm>
            <a:off x="906640" y="9730632"/>
            <a:ext cx="21991571" cy="2327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// 导入数据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zcat /usr/share/doc/zabbix-server-mysql/create.sql.gz | mysql -uzabbix -p zabbix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4. 修改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修改配置</a:t>
            </a:r>
          </a:p>
        </p:txBody>
      </p:sp>
      <p:sp>
        <p:nvSpPr>
          <p:cNvPr id="333" name="code /etc/zabbix/zabbix_server.conf…"/>
          <p:cNvSpPr txBox="1"/>
          <p:nvPr/>
        </p:nvSpPr>
        <p:spPr>
          <a:xfrm>
            <a:off x="496985" y="4932362"/>
            <a:ext cx="10096436" cy="3851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code /etc/zabbix/zabbix_server.conf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DBPassword=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123456</a:t>
            </a:r>
            <a:endParaRPr>
              <a:solidFill>
                <a:schemeClr val="accent4">
                  <a:hueOff val="366961"/>
                  <a:satOff val="4172"/>
                  <a:lumOff val="11129"/>
                </a:schemeClr>
              </a:solidFill>
            </a:endParaR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DBHost=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localhost</a:t>
            </a:r>
          </a:p>
        </p:txBody>
      </p:sp>
      <p:pic>
        <p:nvPicPr>
          <p:cNvPr id="33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3385" y="3201746"/>
            <a:ext cx="13463236" cy="90282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5. 新增…"/>
          <p:cNvSpPr txBox="1"/>
          <p:nvPr>
            <p:ph type="title"/>
          </p:nvPr>
        </p:nvSpPr>
        <p:spPr>
          <a:xfrm>
            <a:off x="2481637" y="3106014"/>
            <a:ext cx="6279693" cy="6564118"/>
          </a:xfrm>
          <a:prstGeom prst="rect">
            <a:avLst/>
          </a:prstGeom>
        </p:spPr>
        <p:txBody>
          <a:bodyPr/>
          <a:lstStyle/>
          <a:p>
            <a:pPr/>
            <a:r>
              <a:t>5. 新增</a:t>
            </a:r>
          </a:p>
          <a:p>
            <a:pPr/>
            <a:r>
              <a:t> 站点</a:t>
            </a:r>
          </a:p>
        </p:txBody>
      </p:sp>
      <p:sp>
        <p:nvSpPr>
          <p:cNvPr id="337" name="code /etc/nginx/sites-enabled/zabbix.conf…"/>
          <p:cNvSpPr txBox="1"/>
          <p:nvPr/>
        </p:nvSpPr>
        <p:spPr>
          <a:xfrm>
            <a:off x="9921636" y="1002433"/>
            <a:ext cx="13155553" cy="1223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code /etc/nginx/sites-enabled/zabbix.conf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server {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listen 80;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server_name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zabbix.io</a:t>
            </a:r>
            <a:r>
              <a:t>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root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/usr/share/zabbix</a:t>
            </a:r>
            <a:r>
              <a:t>;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index index.php index.html;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location ~ \.php$ {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	include snippets/fastcgi-php.conf;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	fastcgi_pass 127.0.0.1:9000;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	}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}</a:t>
            </a:r>
          </a:p>
        </p:txBody>
      </p:sp>
      <p:sp>
        <p:nvSpPr>
          <p:cNvPr id="338" name="sudo nginx -s reload"/>
          <p:cNvSpPr txBox="1"/>
          <p:nvPr/>
        </p:nvSpPr>
        <p:spPr>
          <a:xfrm>
            <a:off x="2165796" y="10764028"/>
            <a:ext cx="6469289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sudo nginx -s reload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6. 启动与状态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启动与状态管理</a:t>
            </a:r>
          </a:p>
        </p:txBody>
      </p:sp>
      <p:sp>
        <p:nvSpPr>
          <p:cNvPr id="341" name="sudo service zabbix-server status…"/>
          <p:cNvSpPr txBox="1"/>
          <p:nvPr/>
        </p:nvSpPr>
        <p:spPr>
          <a:xfrm>
            <a:off x="6919323" y="5351489"/>
            <a:ext cx="10013425" cy="3952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</a:t>
            </a:r>
            <a:r>
              <a:t> status</a:t>
            </a: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</a:t>
            </a:r>
            <a:r>
              <a:t> start</a:t>
            </a: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 </a:t>
            </a:r>
            <a:r>
              <a:t>stop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3. Web 站点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3. Web 站点安装</a:t>
            </a:r>
          </a:p>
          <a:p>
            <a:pPr>
              <a:lnSpc>
                <a:spcPct val="120000"/>
              </a:lnSpc>
              <a:defRPr sz="6000"/>
            </a:pPr>
            <a:r>
              <a:t>zabbix web gui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1. 浏览器访问站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浏览器访问站点</a:t>
            </a:r>
          </a:p>
        </p:txBody>
      </p:sp>
      <p:pic>
        <p:nvPicPr>
          <p:cNvPr id="34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4746" y="4549509"/>
            <a:ext cx="13449301" cy="764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2. 安装配置参数校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安装配置参数校验</a:t>
            </a:r>
          </a:p>
        </p:txBody>
      </p:sp>
      <p:pic>
        <p:nvPicPr>
          <p:cNvPr id="34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1400" y="2682446"/>
            <a:ext cx="16137112" cy="105556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56" y="11748652"/>
            <a:ext cx="15067601" cy="1743162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code /etc/php/7.2/fpm/php.ini…"/>
          <p:cNvSpPr txBox="1"/>
          <p:nvPr/>
        </p:nvSpPr>
        <p:spPr>
          <a:xfrm>
            <a:off x="14020445" y="2850922"/>
            <a:ext cx="9886255" cy="623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code /etc/php/7.2/fpm/php.ini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date.timezone =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Asia/Shanghai </a:t>
            </a: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max_input_time 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300 </a:t>
            </a: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max_execution_time=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300</a:t>
            </a:r>
            <a:r>
              <a:t> 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 post_max_size 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16M</a:t>
            </a:r>
            <a:r>
              <a:t> 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sudo service php7.2-fpm reload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3. 设置数据库密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3. 设置数据库密码</a:t>
            </a:r>
          </a:p>
        </p:txBody>
      </p:sp>
      <p:pic>
        <p:nvPicPr>
          <p:cNvPr id="35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8607" y="3492499"/>
            <a:ext cx="21630130" cy="9083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4. 服务器主机与端口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4. 服务器主机与端口号</a:t>
            </a:r>
          </a:p>
        </p:txBody>
      </p:sp>
      <p:pic>
        <p:nvPicPr>
          <p:cNvPr id="35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5404" y="5174258"/>
            <a:ext cx="21756915" cy="6372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5. 设定预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5. 设定预览</a:t>
            </a:r>
          </a:p>
        </p:txBody>
      </p:sp>
      <p:pic>
        <p:nvPicPr>
          <p:cNvPr id="36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1479" y="3225038"/>
            <a:ext cx="20445912" cy="101624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6719" y="3225732"/>
            <a:ext cx="8097547" cy="7834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6. 安装成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6. 安装成功</a:t>
            </a:r>
          </a:p>
        </p:txBody>
      </p:sp>
      <p:pic>
        <p:nvPicPr>
          <p:cNvPr id="36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362" y="4919196"/>
            <a:ext cx="19355276" cy="666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4. 使用介绍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4. 使用介绍</a:t>
            </a:r>
          </a:p>
          <a:p>
            <a:pPr>
              <a:lnSpc>
                <a:spcPct val="120000"/>
              </a:lnSpc>
              <a:defRPr sz="6000"/>
            </a:pPr>
            <a:r>
              <a:t>zabbix web usage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1. 登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登陆</a:t>
            </a:r>
          </a:p>
        </p:txBody>
      </p:sp>
      <p:sp>
        <p:nvSpPr>
          <p:cNvPr id="368" name="Admin…"/>
          <p:cNvSpPr txBox="1"/>
          <p:nvPr>
            <p:ph type="body" sz="quarter" idx="1"/>
          </p:nvPr>
        </p:nvSpPr>
        <p:spPr>
          <a:xfrm>
            <a:off x="4387453" y="3643312"/>
            <a:ext cx="6715865" cy="884039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Admin</a:t>
            </a:r>
          </a:p>
          <a:p>
            <a:pPr>
              <a:buBlip>
                <a:blip r:embed="rId2"/>
              </a:buBlip>
            </a:pPr>
            <a:r>
              <a:t>zabbix</a:t>
            </a:r>
          </a:p>
        </p:txBody>
      </p:sp>
      <p:pic>
        <p:nvPicPr>
          <p:cNvPr id="369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47164" y="2689445"/>
            <a:ext cx="9450698" cy="9860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498" y="577887"/>
            <a:ext cx="24071004" cy="12220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2. 修改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2. 修改语言</a:t>
            </a:r>
          </a:p>
        </p:txBody>
      </p:sp>
      <p:pic>
        <p:nvPicPr>
          <p:cNvPr id="3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1718" y="3271623"/>
            <a:ext cx="19875991" cy="10214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3026" y="2994766"/>
            <a:ext cx="19879991" cy="7726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337" y="3224184"/>
            <a:ext cx="22643326" cy="7685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课程作业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课程作业</a:t>
            </a:r>
          </a:p>
          <a:p>
            <a:pPr>
              <a:lnSpc>
                <a:spcPct val="120000"/>
              </a:lnSpc>
              <a:defRPr sz="6000"/>
            </a:pPr>
            <a:r>
              <a:t>使用docker搭建 zabbix 监控系统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参考资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参考资料</a:t>
            </a:r>
          </a:p>
        </p:txBody>
      </p:sp>
      <p:sp>
        <p:nvSpPr>
          <p:cNvPr id="383" name="Docker CheatSheet | Docker 配置与实践清单…"/>
          <p:cNvSpPr txBox="1"/>
          <p:nvPr>
            <p:ph type="body" idx="1"/>
          </p:nvPr>
        </p:nvSpPr>
        <p:spPr>
          <a:xfrm>
            <a:off x="4387453" y="3643312"/>
            <a:ext cx="15609094" cy="9353788"/>
          </a:xfrm>
          <a:prstGeom prst="rect">
            <a:avLst/>
          </a:prstGeom>
        </p:spPr>
        <p:txBody>
          <a:bodyPr/>
          <a:lstStyle/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rPr u="sng">
                <a:hlinkClick r:id="rId3" invalidUrl="" action="" tgtFrame="" tooltip="" history="1" highlightClick="0" endSnd="0"/>
              </a:rPr>
              <a:t>Docker CheatSheet | Docker 配置与实践清单</a:t>
            </a:r>
          </a:p>
          <a:p>
            <a:pPr lvl="1" marL="1146175" indent="-723900" defTabSz="780454">
              <a:spcBef>
                <a:spcPts val="5600"/>
              </a:spcBef>
              <a:buBlip>
                <a:blip r:embed="rId4"/>
              </a:buBlip>
              <a:defRPr sz="4180"/>
            </a:pPr>
            <a:r>
              <a:rPr u="sng">
                <a:hlinkClick r:id="rId3" invalidUrl="" action="" tgtFrame="" tooltip="" history="1" highlightClick="0" endSnd="0"/>
              </a:rPr>
              <a:t>https://segmentfault.com/a/1190000016447161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《海量运维》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Docker教程</a:t>
            </a:r>
          </a:p>
          <a:p>
            <a:pPr lvl="1" marL="1146175" indent="-723900" defTabSz="780454">
              <a:spcBef>
                <a:spcPts val="5600"/>
              </a:spcBef>
              <a:buBlip>
                <a:blip r:embed="rId4"/>
              </a:buBlip>
              <a:defRPr sz="4180"/>
            </a:pPr>
            <a:r>
              <a:rPr u="sng">
                <a:hlinkClick r:id="rId5" invalidUrl="" action="" tgtFrame="" tooltip="" history="1" highlightClick="0" endSnd="0"/>
              </a:rPr>
              <a:t>http://www.runoob.com/docker/docker-tutorial.html</a:t>
            </a:r>
          </a:p>
          <a:p>
            <a:pPr marL="965200" indent="-965200" defTabSz="780454">
              <a:spcBef>
                <a:spcPts val="5600"/>
              </a:spcBef>
              <a:buBlip>
                <a:blip r:embed="rId2"/>
              </a:buBlip>
              <a:defRPr sz="4180"/>
            </a:pPr>
            <a:r>
              <a:t>使用docker搭建zabbix</a:t>
            </a:r>
          </a:p>
          <a:p>
            <a:pPr lvl="1" marL="1146175" indent="-723900" defTabSz="780454">
              <a:spcBef>
                <a:spcPts val="5600"/>
              </a:spcBef>
              <a:buBlip>
                <a:blip r:embed="rId4"/>
              </a:buBlip>
              <a:defRPr sz="4180"/>
            </a:pPr>
            <a:r>
              <a:rPr u="sng">
                <a:hlinkClick r:id="rId6" invalidUrl="" action="" tgtFrame="" tooltip="" history="1" highlightClick="0" endSnd="0"/>
              </a:rPr>
              <a:t>https://cloud.tencent.com/developer/article/1197571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什么是运维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什么是运维？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1306" y="5281092"/>
            <a:ext cx="9451663" cy="5864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34287" y="5311001"/>
            <a:ext cx="9387347" cy="580451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是整天面对杂事乱事琐事的IT民工？"/>
          <p:cNvSpPr txBox="1"/>
          <p:nvPr/>
        </p:nvSpPr>
        <p:spPr>
          <a:xfrm>
            <a:off x="3019084" y="11495026"/>
            <a:ext cx="8216107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7999"/>
              </a:lnSpc>
              <a:defRPr b="0" sz="4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是整天面对杂事乱事琐事的IT民工？</a:t>
            </a:r>
          </a:p>
        </p:txBody>
      </p:sp>
      <p:sp>
        <p:nvSpPr>
          <p:cNvPr id="148" name="还是项目上线，产品成功的幕后英雄呢？"/>
          <p:cNvSpPr txBox="1"/>
          <p:nvPr/>
        </p:nvSpPr>
        <p:spPr>
          <a:xfrm>
            <a:off x="13064258" y="11495026"/>
            <a:ext cx="9299576" cy="803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7999"/>
              </a:lnSpc>
              <a:defRPr b="0" sz="40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还是项目上线，产品成功的幕后英雄呢？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运维职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运维职责</a:t>
            </a:r>
          </a:p>
        </p:txBody>
      </p:sp>
      <p:sp>
        <p:nvSpPr>
          <p:cNvPr id="151" name="运维工程师(Operation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运维工程师(Operations)</a:t>
            </a:r>
          </a:p>
          <a:p>
            <a:pPr>
              <a:buBlip>
                <a:blip r:embed="rId2"/>
              </a:buBlip>
            </a:pPr>
            <a:r>
              <a:t>负责</a:t>
            </a:r>
          </a:p>
          <a:p>
            <a:pPr lvl="1">
              <a:buBlip>
                <a:blip r:embed="rId3"/>
              </a:buBlip>
            </a:pPr>
            <a:r>
              <a:t>维护并确保整个服务的高可用性</a:t>
            </a:r>
          </a:p>
          <a:p>
            <a:pPr lvl="1">
              <a:buBlip>
                <a:blip r:embed="rId3"/>
              </a:buBlip>
            </a:pPr>
            <a:r>
              <a:t>不断优化系统架构提升部署效率</a:t>
            </a:r>
          </a:p>
          <a:p>
            <a:pPr lvl="1">
              <a:buBlip>
                <a:blip r:embed="rId3"/>
              </a:buBlip>
            </a:pPr>
            <a:r>
              <a:t>优化资源利用率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